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 id="2147483660" r:id="rId3"/>
  </p:sldMasterIdLst>
  <p:notesMasterIdLst>
    <p:notesMasterId r:id="rId18"/>
  </p:notesMasterIdLst>
  <p:sldIdLst>
    <p:sldId id="260" r:id="rId4"/>
    <p:sldId id="263" r:id="rId5"/>
    <p:sldId id="262" r:id="rId6"/>
    <p:sldId id="264" r:id="rId7"/>
    <p:sldId id="269" r:id="rId8"/>
    <p:sldId id="272" r:id="rId9"/>
    <p:sldId id="265" r:id="rId10"/>
    <p:sldId id="266" r:id="rId11"/>
    <p:sldId id="267" r:id="rId12"/>
    <p:sldId id="268" r:id="rId13"/>
    <p:sldId id="274" r:id="rId14"/>
    <p:sldId id="270" r:id="rId15"/>
    <p:sldId id="271"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84F"/>
    <a:srgbClr val="3A3838"/>
    <a:srgbClr val="6EAFCC"/>
    <a:srgbClr val="00274E"/>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91" autoAdjust="0"/>
    <p:restoredTop sz="70925"/>
  </p:normalViewPr>
  <p:slideViewPr>
    <p:cSldViewPr snapToGrid="0">
      <p:cViewPr varScale="1">
        <p:scale>
          <a:sx n="76" d="100"/>
          <a:sy n="76" d="100"/>
        </p:scale>
        <p:origin x="5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FAEEB7-39A0-8145-A2DD-34D46E7EDAC1}"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DB9C71-0512-EB4B-BAA9-FBC10741CE42}" type="slidenum">
              <a:rPr lang="en-US" smtClean="0"/>
              <a:t>‹#›</a:t>
            </a:fld>
            <a:endParaRPr lang="en-US"/>
          </a:p>
        </p:txBody>
      </p:sp>
    </p:spTree>
    <p:extLst>
      <p:ext uri="{BB962C8B-B14F-4D97-AF65-F5344CB8AC3E}">
        <p14:creationId xmlns:p14="http://schemas.microsoft.com/office/powerpoint/2010/main" val="2179866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some evidence that exists that suggests that termination of the shockable rhythm and subsequent ROSC may be achieved by changing he direction (vector) of the electrical current.</a:t>
            </a:r>
          </a:p>
          <a:p>
            <a:endParaRPr lang="en-US" dirty="0"/>
          </a:p>
          <a:p>
            <a:r>
              <a:rPr lang="en-US" dirty="0"/>
              <a:t>An easy to remember this—if you are reaching for amiodarone or lidocaine, it’s time to consider moving the pads around/placing a second set.</a:t>
            </a:r>
          </a:p>
          <a:p>
            <a:endParaRPr lang="en-US" dirty="0"/>
          </a:p>
          <a:p>
            <a:r>
              <a:rPr lang="en-US" dirty="0"/>
              <a:t>It is important to note that this IS NOT introducing dual sequential defibrillation.  There are still safety concerns for providers and manufacturer’s warranties may be voided in the process</a:t>
            </a:r>
          </a:p>
        </p:txBody>
      </p:sp>
      <p:sp>
        <p:nvSpPr>
          <p:cNvPr id="4" name="Slide Number Placeholder 3"/>
          <p:cNvSpPr>
            <a:spLocks noGrp="1"/>
          </p:cNvSpPr>
          <p:nvPr>
            <p:ph type="sldNum" sz="quarter" idx="5"/>
          </p:nvPr>
        </p:nvSpPr>
        <p:spPr/>
        <p:txBody>
          <a:bodyPr/>
          <a:lstStyle/>
          <a:p>
            <a:fld id="{94DB9C71-0512-EB4B-BAA9-FBC10741CE42}" type="slidenum">
              <a:rPr lang="en-US" smtClean="0"/>
              <a:t>3</a:t>
            </a:fld>
            <a:endParaRPr lang="en-US"/>
          </a:p>
        </p:txBody>
      </p:sp>
    </p:spTree>
    <p:extLst>
      <p:ext uri="{BB962C8B-B14F-4D97-AF65-F5344CB8AC3E}">
        <p14:creationId xmlns:p14="http://schemas.microsoft.com/office/powerpoint/2010/main" val="205641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DB9C71-0512-EB4B-BAA9-FBC10741CE42}" type="slidenum">
              <a:rPr lang="en-US" smtClean="0"/>
              <a:t>4</a:t>
            </a:fld>
            <a:endParaRPr lang="en-US"/>
          </a:p>
        </p:txBody>
      </p:sp>
    </p:spTree>
    <p:extLst>
      <p:ext uri="{BB962C8B-B14F-4D97-AF65-F5344CB8AC3E}">
        <p14:creationId xmlns:p14="http://schemas.microsoft.com/office/powerpoint/2010/main" val="605989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DB9C71-0512-EB4B-BAA9-FBC10741CE42}" type="slidenum">
              <a:rPr lang="en-US" smtClean="0"/>
              <a:t>10</a:t>
            </a:fld>
            <a:endParaRPr lang="en-US"/>
          </a:p>
        </p:txBody>
      </p:sp>
    </p:spTree>
    <p:extLst>
      <p:ext uri="{BB962C8B-B14F-4D97-AF65-F5344CB8AC3E}">
        <p14:creationId xmlns:p14="http://schemas.microsoft.com/office/powerpoint/2010/main" val="1771860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DB9C71-0512-EB4B-BAA9-FBC10741CE42}" type="slidenum">
              <a:rPr lang="en-US" smtClean="0"/>
              <a:t>11</a:t>
            </a:fld>
            <a:endParaRPr lang="en-US"/>
          </a:p>
        </p:txBody>
      </p:sp>
    </p:spTree>
    <p:extLst>
      <p:ext uri="{BB962C8B-B14F-4D97-AF65-F5344CB8AC3E}">
        <p14:creationId xmlns:p14="http://schemas.microsoft.com/office/powerpoint/2010/main" val="25193756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4906275"/>
            <a:ext cx="9144000" cy="815008"/>
          </a:xfrm>
          <a:prstGeom prst="rect">
            <a:avLst/>
          </a:prstGeom>
        </p:spPr>
        <p:txBody>
          <a:bodyPr anchor="b"/>
          <a:lstStyle>
            <a:lvl1pPr algn="ctr">
              <a:defRPr sz="45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5933318"/>
            <a:ext cx="9144000" cy="865048"/>
          </a:xfrm>
          <a:prstGeom prst="rect">
            <a:avLst/>
          </a:prstGeom>
        </p:spPr>
        <p:txBody>
          <a:bodyPr/>
          <a:lstStyle>
            <a:lvl1pPr marL="0" indent="0" algn="ctr">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887194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4906275"/>
            <a:ext cx="9144000" cy="815008"/>
          </a:xfrm>
          <a:prstGeom prst="rect">
            <a:avLst/>
          </a:prstGeom>
        </p:spPr>
        <p:txBody>
          <a:bodyPr anchor="b"/>
          <a:lstStyle>
            <a:lvl1pPr algn="ctr">
              <a:defRPr sz="45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5933318"/>
            <a:ext cx="9144000" cy="865048"/>
          </a:xfrm>
          <a:prstGeom prst="rect">
            <a:avLst/>
          </a:prstGeom>
        </p:spPr>
        <p:txBody>
          <a:bodyPr/>
          <a:lstStyle>
            <a:lvl1pPr marL="0" indent="0" algn="ctr">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06298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122362"/>
            <a:ext cx="9144000" cy="3171341"/>
          </a:xfrm>
          <a:prstGeom prst="rect">
            <a:avLst/>
          </a:prstGeom>
        </p:spPr>
        <p:txBody>
          <a:bodyPr anchor="b"/>
          <a:lstStyle>
            <a:lvl1pPr algn="ct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4465982"/>
            <a:ext cx="9144000" cy="1683027"/>
          </a:xfrm>
          <a:prstGeom prst="rect">
            <a:avLst/>
          </a:prstGeom>
        </p:spPr>
        <p:txBody>
          <a:bodyPr/>
          <a:lstStyle>
            <a:lvl1pPr marL="0" indent="0" algn="ctr">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734315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122362"/>
            <a:ext cx="9144000" cy="3171341"/>
          </a:xfrm>
          <a:prstGeom prst="rect">
            <a:avLst/>
          </a:prstGeom>
        </p:spPr>
        <p:txBody>
          <a:bodyPr anchor="b"/>
          <a:lstStyle>
            <a:lvl1pPr algn="ct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4465982"/>
            <a:ext cx="9144000" cy="1683027"/>
          </a:xfrm>
          <a:prstGeom prst="rect">
            <a:avLst/>
          </a:prstGeom>
        </p:spPr>
        <p:txBody>
          <a:bodyPr/>
          <a:lstStyle>
            <a:lvl1pPr marL="0" indent="0" algn="ctr">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919405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09879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lvl1pPr marL="0" indent="0">
              <a:spcBef>
                <a:spcPts val="1200"/>
              </a:spcBef>
              <a:buNone/>
              <a:defRPr/>
            </a:lvl1pPr>
            <a:lvl2pPr marL="228600" indent="-228600">
              <a:spcBef>
                <a:spcPts val="1200"/>
              </a:spcBef>
              <a:defRPr/>
            </a:lvl2pPr>
            <a:lvl3pPr marL="465138" indent="-228600">
              <a:spcBef>
                <a:spcPts val="1200"/>
              </a:spcBef>
              <a:defRPr/>
            </a:lvl3pPr>
            <a:lvl4pPr marL="690563" indent="-228600">
              <a:spcBef>
                <a:spcPts val="1200"/>
              </a:spcBef>
              <a:defRPr/>
            </a:lvl4pPr>
            <a:lvl5pPr marL="914400" indent="-228600">
              <a:spcBef>
                <a:spcPts val="12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2597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392254" cy="6970642"/>
          </a:xfrm>
          <a:prstGeom prst="rect">
            <a:avLst/>
          </a:prstGeom>
        </p:spPr>
      </p:pic>
      <p:sp>
        <p:nvSpPr>
          <p:cNvPr id="7" name="Title 1"/>
          <p:cNvSpPr>
            <a:spLocks noGrp="1"/>
          </p:cNvSpPr>
          <p:nvPr>
            <p:ph type="ctrTitle"/>
          </p:nvPr>
        </p:nvSpPr>
        <p:spPr>
          <a:xfrm>
            <a:off x="3248254" y="4402693"/>
            <a:ext cx="8943746" cy="815008"/>
          </a:xfrm>
          <a:prstGeom prst="rect">
            <a:avLst/>
          </a:prstGeom>
        </p:spPr>
        <p:txBody>
          <a:bodyPr anchor="b"/>
          <a:lstStyle>
            <a:lvl1pPr algn="l">
              <a:defRPr sz="3200">
                <a:solidFill>
                  <a:schemeClr val="tx1"/>
                </a:solidFill>
              </a:defRPr>
            </a:lvl1pPr>
          </a:lstStyle>
          <a:p>
            <a:r>
              <a:rPr lang="en-US" dirty="0"/>
              <a:t>Click to edit Master title style</a:t>
            </a:r>
          </a:p>
        </p:txBody>
      </p:sp>
      <p:sp>
        <p:nvSpPr>
          <p:cNvPr id="8" name="Subtitle 2"/>
          <p:cNvSpPr>
            <a:spLocks noGrp="1"/>
          </p:cNvSpPr>
          <p:nvPr>
            <p:ph type="subTitle" idx="1"/>
          </p:nvPr>
        </p:nvSpPr>
        <p:spPr>
          <a:xfrm>
            <a:off x="3248254" y="5535753"/>
            <a:ext cx="8943746" cy="865048"/>
          </a:xfrm>
          <a:prstGeom prst="rect">
            <a:avLst/>
          </a:prstGeom>
        </p:spPr>
        <p:txBody>
          <a:bodyPr/>
          <a:lstStyle>
            <a:lvl1pPr marL="0" indent="0" algn="l">
              <a:buNone/>
              <a:defRPr sz="18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Rectangle 8"/>
          <p:cNvSpPr/>
          <p:nvPr userDrawn="1"/>
        </p:nvSpPr>
        <p:spPr>
          <a:xfrm>
            <a:off x="289711" y="-1"/>
            <a:ext cx="11787612" cy="289712"/>
          </a:xfrm>
          <a:prstGeom prst="rect">
            <a:avLst/>
          </a:prstGeom>
          <a:solidFill>
            <a:srgbClr val="012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9965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392252" cy="6970642"/>
          </a:xfrm>
          <a:prstGeom prst="rect">
            <a:avLst/>
          </a:prstGeom>
        </p:spPr>
      </p:pic>
      <p:sp>
        <p:nvSpPr>
          <p:cNvPr id="7" name="Title 1"/>
          <p:cNvSpPr>
            <a:spLocks noGrp="1"/>
          </p:cNvSpPr>
          <p:nvPr>
            <p:ph type="ctrTitle"/>
          </p:nvPr>
        </p:nvSpPr>
        <p:spPr>
          <a:xfrm>
            <a:off x="3248254" y="4402693"/>
            <a:ext cx="8943746" cy="815008"/>
          </a:xfrm>
          <a:prstGeom prst="rect">
            <a:avLst/>
          </a:prstGeom>
        </p:spPr>
        <p:txBody>
          <a:bodyPr anchor="b"/>
          <a:lstStyle>
            <a:lvl1pPr algn="l">
              <a:defRPr sz="3200">
                <a:solidFill>
                  <a:schemeClr val="tx1"/>
                </a:solidFill>
              </a:defRPr>
            </a:lvl1pPr>
          </a:lstStyle>
          <a:p>
            <a:r>
              <a:rPr lang="en-US" dirty="0"/>
              <a:t>Click to edit Master title style</a:t>
            </a:r>
          </a:p>
        </p:txBody>
      </p:sp>
      <p:sp>
        <p:nvSpPr>
          <p:cNvPr id="8" name="Subtitle 2"/>
          <p:cNvSpPr>
            <a:spLocks noGrp="1"/>
          </p:cNvSpPr>
          <p:nvPr>
            <p:ph type="subTitle" idx="1"/>
          </p:nvPr>
        </p:nvSpPr>
        <p:spPr>
          <a:xfrm>
            <a:off x="3248254" y="5535753"/>
            <a:ext cx="8943746" cy="865048"/>
          </a:xfrm>
          <a:prstGeom prst="rect">
            <a:avLst/>
          </a:prstGeom>
        </p:spPr>
        <p:txBody>
          <a:bodyPr/>
          <a:lstStyle>
            <a:lvl1pPr marL="0" indent="0" algn="l">
              <a:buNone/>
              <a:defRPr sz="18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Rectangle 8"/>
          <p:cNvSpPr/>
          <p:nvPr userDrawn="1"/>
        </p:nvSpPr>
        <p:spPr>
          <a:xfrm>
            <a:off x="289711" y="-1"/>
            <a:ext cx="11787612" cy="289712"/>
          </a:xfrm>
          <a:prstGeom prst="rect">
            <a:avLst/>
          </a:prstGeom>
          <a:solidFill>
            <a:srgbClr val="012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2155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Subtitle 2"/>
          <p:cNvSpPr>
            <a:spLocks noGrp="1"/>
          </p:cNvSpPr>
          <p:nvPr>
            <p:ph type="subTitle" idx="1"/>
          </p:nvPr>
        </p:nvSpPr>
        <p:spPr>
          <a:xfrm>
            <a:off x="1524000" y="4465982"/>
            <a:ext cx="9144000" cy="1683027"/>
          </a:xfrm>
          <a:prstGeom prst="rect">
            <a:avLst/>
          </a:prstGeom>
        </p:spPr>
        <p:txBody>
          <a:bodyPr/>
          <a:lstStyle>
            <a:lvl1pPr marL="0" indent="0" algn="ctr">
              <a:buNone/>
              <a:defRPr sz="24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hasCustomPrompt="1"/>
          </p:nvPr>
        </p:nvSpPr>
        <p:spPr>
          <a:xfrm>
            <a:off x="1524000" y="2622550"/>
            <a:ext cx="9144000" cy="1563688"/>
          </a:xfrm>
          <a:prstGeom prst="rect">
            <a:avLst/>
          </a:prstGeom>
        </p:spPr>
        <p:txBody>
          <a:bodyPr/>
          <a:lstStyle>
            <a:lvl1pPr marL="0" indent="0" algn="ctr">
              <a:buNone/>
              <a:defRPr sz="6000" b="1" baseline="0">
                <a:solidFill>
                  <a:schemeClr val="tx1"/>
                </a:solidFill>
                <a:latin typeface="+mj-lt"/>
              </a:defRPr>
            </a:lvl1pPr>
          </a:lstStyle>
          <a:p>
            <a:pPr lvl="0"/>
            <a:r>
              <a:rPr lang="en-US" dirty="0"/>
              <a:t>Click to edit Master title style</a:t>
            </a:r>
          </a:p>
        </p:txBody>
      </p:sp>
      <p:sp>
        <p:nvSpPr>
          <p:cNvPr id="7" name="Rectangle 6"/>
          <p:cNvSpPr/>
          <p:nvPr userDrawn="1"/>
        </p:nvSpPr>
        <p:spPr>
          <a:xfrm>
            <a:off x="289711" y="-1"/>
            <a:ext cx="11787612" cy="289712"/>
          </a:xfrm>
          <a:prstGeom prst="rect">
            <a:avLst/>
          </a:prstGeom>
          <a:solidFill>
            <a:srgbClr val="012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6326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Subtitle 2"/>
          <p:cNvSpPr>
            <a:spLocks noGrp="1"/>
          </p:cNvSpPr>
          <p:nvPr>
            <p:ph type="subTitle" idx="1"/>
          </p:nvPr>
        </p:nvSpPr>
        <p:spPr>
          <a:xfrm>
            <a:off x="1524000" y="4465982"/>
            <a:ext cx="9144000" cy="1683027"/>
          </a:xfrm>
          <a:prstGeom prst="rect">
            <a:avLst/>
          </a:prstGeom>
        </p:spPr>
        <p:txBody>
          <a:bodyPr/>
          <a:lstStyle>
            <a:lvl1pPr marL="0" indent="0" algn="ctr">
              <a:buNone/>
              <a:defRPr sz="24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Text Placeholder 10"/>
          <p:cNvSpPr>
            <a:spLocks noGrp="1"/>
          </p:cNvSpPr>
          <p:nvPr>
            <p:ph type="body" sz="quarter" idx="10" hasCustomPrompt="1"/>
          </p:nvPr>
        </p:nvSpPr>
        <p:spPr>
          <a:xfrm>
            <a:off x="1524000" y="2622550"/>
            <a:ext cx="9144000" cy="1563688"/>
          </a:xfrm>
          <a:prstGeom prst="rect">
            <a:avLst/>
          </a:prstGeom>
        </p:spPr>
        <p:txBody>
          <a:bodyPr/>
          <a:lstStyle>
            <a:lvl1pPr marL="0" indent="0" algn="ctr">
              <a:buNone/>
              <a:defRPr sz="6000" b="1" baseline="0">
                <a:solidFill>
                  <a:schemeClr val="tx1"/>
                </a:solidFill>
                <a:latin typeface="+mj-lt"/>
              </a:defRPr>
            </a:lvl1pPr>
          </a:lstStyle>
          <a:p>
            <a:pPr lvl="0"/>
            <a:r>
              <a:rPr lang="en-US" dirty="0"/>
              <a:t>Click to edit Master title style</a:t>
            </a:r>
          </a:p>
        </p:txBody>
      </p:sp>
      <p:sp>
        <p:nvSpPr>
          <p:cNvPr id="7" name="Rectangle 6"/>
          <p:cNvSpPr/>
          <p:nvPr userDrawn="1"/>
        </p:nvSpPr>
        <p:spPr>
          <a:xfrm>
            <a:off x="289711" y="-1"/>
            <a:ext cx="11787612" cy="289712"/>
          </a:xfrm>
          <a:prstGeom prst="rect">
            <a:avLst/>
          </a:prstGeom>
          <a:solidFill>
            <a:srgbClr val="012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9473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marL="0" indent="0">
              <a:spcBef>
                <a:spcPts val="1200"/>
              </a:spcBef>
              <a:buNone/>
              <a:defRPr>
                <a:solidFill>
                  <a:schemeClr val="tx1"/>
                </a:solidFill>
              </a:defRPr>
            </a:lvl1pPr>
            <a:lvl2pPr marL="228600" indent="-228600">
              <a:spcBef>
                <a:spcPts val="1200"/>
              </a:spcBef>
              <a:defRPr>
                <a:solidFill>
                  <a:schemeClr val="tx1"/>
                </a:solidFill>
              </a:defRPr>
            </a:lvl2pPr>
            <a:lvl3pPr marL="465138" indent="-228600">
              <a:spcBef>
                <a:spcPts val="1200"/>
              </a:spcBef>
              <a:tabLst/>
              <a:defRPr>
                <a:solidFill>
                  <a:schemeClr val="tx1"/>
                </a:solidFill>
              </a:defRPr>
            </a:lvl3pPr>
            <a:lvl4pPr marL="690563" indent="-228600">
              <a:spcBef>
                <a:spcPts val="1200"/>
              </a:spcBef>
              <a:defRPr>
                <a:solidFill>
                  <a:schemeClr val="tx1"/>
                </a:solidFill>
              </a:defRPr>
            </a:lvl4pPr>
            <a:lvl5pPr marL="914400" indent="-228600">
              <a:spcBef>
                <a:spcPts val="1200"/>
              </a:spcBef>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49531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8200" y="365125"/>
            <a:ext cx="10515600" cy="1325563"/>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marL="0" indent="0">
              <a:spcBef>
                <a:spcPts val="1200"/>
              </a:spcBef>
              <a:buNone/>
              <a:defRPr>
                <a:solidFill>
                  <a:schemeClr val="tx1"/>
                </a:solidFill>
              </a:defRPr>
            </a:lvl1pPr>
            <a:lvl2pPr marL="228600" indent="-228600">
              <a:spcBef>
                <a:spcPts val="1200"/>
              </a:spcBef>
              <a:defRPr>
                <a:solidFill>
                  <a:schemeClr val="tx1"/>
                </a:solidFill>
              </a:defRPr>
            </a:lvl2pPr>
            <a:lvl3pPr marL="465138" indent="-228600">
              <a:spcBef>
                <a:spcPts val="1200"/>
              </a:spcBef>
              <a:defRPr>
                <a:solidFill>
                  <a:schemeClr val="tx1"/>
                </a:solidFill>
              </a:defRPr>
            </a:lvl3pPr>
            <a:lvl4pPr marL="690563" indent="-228600">
              <a:spcBef>
                <a:spcPts val="1200"/>
              </a:spcBef>
              <a:defRPr>
                <a:solidFill>
                  <a:schemeClr val="tx1"/>
                </a:solidFill>
              </a:defRPr>
            </a:lvl4pPr>
            <a:lvl5pPr marL="914400" indent="-228600">
              <a:spcBef>
                <a:spcPts val="1200"/>
              </a:spcBef>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289711" y="-1"/>
            <a:ext cx="11787612" cy="289712"/>
          </a:xfrm>
          <a:prstGeom prst="rect">
            <a:avLst/>
          </a:prstGeom>
          <a:solidFill>
            <a:srgbClr val="012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6185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6065736"/>
      </p:ext>
    </p:extLst>
  </p:cSld>
  <p:clrMap bg1="lt1" tx1="dk1" bg2="lt2" tx2="dk2" accent1="accent1" accent2="accent2" accent3="accent3" accent4="accent4" accent5="accent5" accent6="accent6" hlink="hlink" folHlink="folHlink"/>
  <p:sldLayoutIdLst>
    <p:sldLayoutId id="2147483653" r:id="rId1"/>
    <p:sldLayoutId id="2147483661" r:id="rId2"/>
    <p:sldLayoutId id="2147483649" r:id="rId3"/>
    <p:sldLayoutId id="2147483664" r:id="rId4"/>
    <p:sldLayoutId id="2147483659" r:id="rId5"/>
    <p:sldLayoutId id="2147483650" r:id="rId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5672437"/>
      </p:ext>
    </p:extLst>
  </p:cSld>
  <p:clrMap bg1="lt1" tx1="dk1" bg2="lt2" tx2="dk2" accent1="accent1" accent2="accent2" accent3="accent3" accent4="accent4" accent5="accent5" accent6="accent6" hlink="hlink" folHlink="folHlink"/>
  <p:sldLayoutIdLst>
    <p:sldLayoutId id="2147483657" r:id="rId1"/>
    <p:sldLayoutId id="2147483662" r:id="rId2"/>
    <p:sldLayoutId id="2147483654" r:id="rId3"/>
    <p:sldLayoutId id="2147483663" r:id="rId4"/>
    <p:sldLayoutId id="2147483655" r:id="rId5"/>
    <p:sldLayoutId id="2147483658" r:id="rId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7057298"/>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1.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0.m4a"/><Relationship Id="rId1" Type="http://schemas.openxmlformats.org/officeDocument/2006/relationships/audio" Target="NULL" TargetMode="External"/><Relationship Id="rId5" Type="http://schemas.openxmlformats.org/officeDocument/2006/relationships/image" Target="../media/image11.png"/><Relationship Id="rId4"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0.m4a"/><Relationship Id="rId1" Type="http://schemas.openxmlformats.org/officeDocument/2006/relationships/audio" Target="NULL" TargetMode="External"/><Relationship Id="rId5" Type="http://schemas.openxmlformats.org/officeDocument/2006/relationships/image" Target="../media/image11.png"/><Relationship Id="rId4"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1.m4a"/><Relationship Id="rId1" Type="http://schemas.openxmlformats.org/officeDocument/2006/relationships/audio" Target="NULL" TargetMode="Externa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Fall 2026 Protocol Updates</a:t>
            </a:r>
          </a:p>
        </p:txBody>
      </p:sp>
      <p:sp>
        <p:nvSpPr>
          <p:cNvPr id="3" name="Subtitle 2"/>
          <p:cNvSpPr>
            <a:spLocks noGrp="1"/>
          </p:cNvSpPr>
          <p:nvPr>
            <p:ph type="subTitle" idx="1"/>
          </p:nvPr>
        </p:nvSpPr>
        <p:spPr/>
        <p:txBody>
          <a:bodyPr/>
          <a:lstStyle/>
          <a:p>
            <a:r>
              <a:rPr lang="en-US" dirty="0"/>
              <a:t>James Hart, MD FAEMS</a:t>
            </a:r>
          </a:p>
        </p:txBody>
      </p:sp>
      <p:pic>
        <p:nvPicPr>
          <p:cNvPr id="11" name="Audio 10">
            <a:extLst>
              <a:ext uri="{FF2B5EF4-FFF2-40B4-BE49-F238E27FC236}">
                <a16:creationId xmlns:a16="http://schemas.microsoft.com/office/drawing/2014/main" id="{13E945D6-9346-FB87-E99D-5A616BE333E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3333469"/>
      </p:ext>
    </p:extLst>
  </p:cSld>
  <p:clrMapOvr>
    <a:masterClrMapping/>
  </p:clrMapOvr>
  <mc:AlternateContent xmlns:mc="http://schemas.openxmlformats.org/markup-compatibility/2006" xmlns:p14="http://schemas.microsoft.com/office/powerpoint/2010/main">
    <mc:Choice Requires="p14">
      <p:transition spd="slow" p14:dur="2000" advTm="8373"/>
    </mc:Choice>
    <mc:Fallback xmlns="">
      <p:transition spd="slow" advTm="8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Objectives</a:t>
            </a:r>
          </a:p>
        </p:txBody>
      </p:sp>
      <p:sp>
        <p:nvSpPr>
          <p:cNvPr id="7" name="Content Placeholder 6"/>
          <p:cNvSpPr>
            <a:spLocks noGrp="1"/>
          </p:cNvSpPr>
          <p:nvPr>
            <p:ph idx="1"/>
          </p:nvPr>
        </p:nvSpPr>
        <p:spPr/>
        <p:txBody>
          <a:bodyPr/>
          <a:lstStyle/>
          <a:p>
            <a:r>
              <a:rPr lang="en-US" dirty="0"/>
              <a:t>Review fall protocol updates</a:t>
            </a:r>
          </a:p>
          <a:p>
            <a:r>
              <a:rPr lang="en-US" dirty="0"/>
              <a:t>Discuss rationale behind updates (as indicated)</a:t>
            </a:r>
          </a:p>
        </p:txBody>
      </p:sp>
      <p:pic>
        <p:nvPicPr>
          <p:cNvPr id="4" name="Audio 3">
            <a:extLst>
              <a:ext uri="{FF2B5EF4-FFF2-40B4-BE49-F238E27FC236}">
                <a16:creationId xmlns:a16="http://schemas.microsoft.com/office/drawing/2014/main" id="{41A58130-3F0A-152B-08E4-D8F53B0EEA5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788849"/>
      </p:ext>
    </p:extLst>
  </p:cSld>
  <p:clrMapOvr>
    <a:masterClrMapping/>
  </p:clrMapOvr>
  <mc:AlternateContent xmlns:mc="http://schemas.openxmlformats.org/markup-compatibility/2006" xmlns:p14="http://schemas.microsoft.com/office/powerpoint/2010/main">
    <mc:Choice Requires="p14">
      <p:transition spd="slow" p14:dur="2000" advTm="16746"/>
    </mc:Choice>
    <mc:Fallback xmlns="">
      <p:transition spd="slow" advTm="167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Cardiac Arrest</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Vector change in shockable arrest</a:t>
            </a:r>
          </a:p>
          <a:p>
            <a:pPr marL="457200" indent="-457200">
              <a:buFont typeface="Arial" panose="020B0604020202020204" pitchFamily="34" charset="0"/>
              <a:buChar char="•"/>
            </a:pPr>
            <a:r>
              <a:rPr lang="en-US" i="1" dirty="0"/>
              <a:t>Refractory v-fib/</a:t>
            </a:r>
            <a:r>
              <a:rPr lang="en-US" i="1" dirty="0" err="1"/>
              <a:t>pVT</a:t>
            </a:r>
            <a:r>
              <a:rPr lang="en-US" i="1" dirty="0"/>
              <a:t> occurs when the patient remains in V-fib/</a:t>
            </a:r>
            <a:r>
              <a:rPr lang="en-US" i="1" dirty="0" err="1"/>
              <a:t>pVT</a:t>
            </a:r>
            <a:r>
              <a:rPr lang="en-US" i="1" dirty="0"/>
              <a:t>  after 3 consecutive defibrillation attempts.  Consider a vector change (anterior/posterior to anterior lateral, etc.) prior to attempting the subsequent defibrillation.</a:t>
            </a:r>
            <a:endParaRPr lang="en-US" dirty="0"/>
          </a:p>
        </p:txBody>
      </p:sp>
      <p:pic>
        <p:nvPicPr>
          <p:cNvPr id="10" name="Audio 9">
            <a:extLst>
              <a:ext uri="{FF2B5EF4-FFF2-40B4-BE49-F238E27FC236}">
                <a16:creationId xmlns:a16="http://schemas.microsoft.com/office/drawing/2014/main" id="{1F2C9673-D048-BC42-8646-A63C851F99A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05703363"/>
      </p:ext>
    </p:extLst>
  </p:cSld>
  <p:clrMapOvr>
    <a:masterClrMapping/>
  </p:clrMapOvr>
  <mc:AlternateContent xmlns:mc="http://schemas.openxmlformats.org/markup-compatibility/2006" xmlns:p14="http://schemas.microsoft.com/office/powerpoint/2010/main">
    <mc:Choice Requires="p14">
      <p:transition spd="slow" p14:dur="2000" advTm="134432"/>
    </mc:Choice>
    <mc:Fallback xmlns="">
      <p:transition spd="slow" advTm="1344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AF600-5ED3-0A9F-9CD4-6C100446D734}"/>
              </a:ext>
            </a:extLst>
          </p:cNvPr>
          <p:cNvSpPr>
            <a:spLocks noGrp="1"/>
          </p:cNvSpPr>
          <p:nvPr>
            <p:ph type="title"/>
          </p:nvPr>
        </p:nvSpPr>
        <p:spPr/>
        <p:txBody>
          <a:bodyPr/>
          <a:lstStyle/>
          <a:p>
            <a:r>
              <a:rPr lang="en-US" dirty="0"/>
              <a:t>BLS Transports with IVs</a:t>
            </a:r>
          </a:p>
        </p:txBody>
      </p:sp>
      <p:sp>
        <p:nvSpPr>
          <p:cNvPr id="3" name="Content Placeholder 2">
            <a:extLst>
              <a:ext uri="{FF2B5EF4-FFF2-40B4-BE49-F238E27FC236}">
                <a16:creationId xmlns:a16="http://schemas.microsoft.com/office/drawing/2014/main" id="{F5BA7886-C4ED-1B75-1D39-C919982E3E45}"/>
              </a:ext>
            </a:extLst>
          </p:cNvPr>
          <p:cNvSpPr>
            <a:spLocks noGrp="1"/>
          </p:cNvSpPr>
          <p:nvPr>
            <p:ph idx="1"/>
          </p:nvPr>
        </p:nvSpPr>
        <p:spPr/>
        <p:txBody>
          <a:bodyPr/>
          <a:lstStyle/>
          <a:p>
            <a:r>
              <a:rPr lang="en-US" dirty="0"/>
              <a:t>11.C.2:  Patients being transported by EMS who have a previously established IV in place that is saline locked may be transported at the BLS level if medically appropriate.</a:t>
            </a:r>
          </a:p>
          <a:p>
            <a:pPr marL="457200" indent="-457200">
              <a:buFont typeface="Arial" panose="020B0604020202020204" pitchFamily="34" charset="0"/>
              <a:buChar char="•"/>
            </a:pPr>
            <a:r>
              <a:rPr lang="en-US" i="1" dirty="0"/>
              <a:t>This does not apply to IVs placed by EMS personnel.  If you have started an ALS/ILS level intervention, the patient is to remain under the care of the ALS/ILS level provider.</a:t>
            </a:r>
          </a:p>
        </p:txBody>
      </p:sp>
      <p:pic>
        <p:nvPicPr>
          <p:cNvPr id="21" name="Audio 20">
            <a:extLst>
              <a:ext uri="{FF2B5EF4-FFF2-40B4-BE49-F238E27FC236}">
                <a16:creationId xmlns:a16="http://schemas.microsoft.com/office/drawing/2014/main" id="{D343AFE9-E617-26A6-6FDD-0B16A30199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7948532"/>
      </p:ext>
    </p:extLst>
  </p:cSld>
  <p:clrMapOvr>
    <a:masterClrMapping/>
  </p:clrMapOvr>
  <mc:AlternateContent xmlns:mc="http://schemas.openxmlformats.org/markup-compatibility/2006" xmlns:p14="http://schemas.microsoft.com/office/powerpoint/2010/main">
    <mc:Choice Requires="p14">
      <p:transition spd="slow" p14:dur="2000" advTm="33013"/>
    </mc:Choice>
    <mc:Fallback xmlns="">
      <p:transition spd="slow" advTm="33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8B80-3AAE-AF46-A5A2-5B0AF56C7D15}"/>
              </a:ext>
            </a:extLst>
          </p:cNvPr>
          <p:cNvSpPr>
            <a:spLocks noGrp="1"/>
          </p:cNvSpPr>
          <p:nvPr>
            <p:ph type="title"/>
          </p:nvPr>
        </p:nvSpPr>
        <p:spPr/>
        <p:txBody>
          <a:bodyPr/>
          <a:lstStyle/>
          <a:p>
            <a:r>
              <a:rPr lang="en-US" dirty="0"/>
              <a:t>IV Pumps</a:t>
            </a:r>
          </a:p>
        </p:txBody>
      </p:sp>
      <p:sp>
        <p:nvSpPr>
          <p:cNvPr id="3" name="Content Placeholder 2">
            <a:extLst>
              <a:ext uri="{FF2B5EF4-FFF2-40B4-BE49-F238E27FC236}">
                <a16:creationId xmlns:a16="http://schemas.microsoft.com/office/drawing/2014/main" id="{8858E3B8-75F6-0B06-8328-795256B63B44}"/>
              </a:ext>
            </a:extLst>
          </p:cNvPr>
          <p:cNvSpPr>
            <a:spLocks noGrp="1"/>
          </p:cNvSpPr>
          <p:nvPr>
            <p:ph idx="1"/>
          </p:nvPr>
        </p:nvSpPr>
        <p:spPr/>
        <p:txBody>
          <a:bodyPr/>
          <a:lstStyle/>
          <a:p>
            <a:r>
              <a:rPr lang="en-US" dirty="0"/>
              <a:t>11.F:  </a:t>
            </a:r>
          </a:p>
          <a:p>
            <a:r>
              <a:rPr lang="en-US" dirty="0"/>
              <a:t>Intravenous pumps may be utilized for the delivery of IV fluid boluses and IV drip medications.  Agencies are responsible for the adequate training of providers, pump programing, purchasing of IV tubing and supplies as well as all associated maintenance.</a:t>
            </a:r>
          </a:p>
        </p:txBody>
      </p:sp>
      <p:pic>
        <p:nvPicPr>
          <p:cNvPr id="10" name="Audio 9">
            <a:extLst>
              <a:ext uri="{FF2B5EF4-FFF2-40B4-BE49-F238E27FC236}">
                <a16:creationId xmlns:a16="http://schemas.microsoft.com/office/drawing/2014/main" id="{EC0FDFAB-3C3F-954D-C7CA-33D6D593EB3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61403812"/>
      </p:ext>
    </p:extLst>
  </p:cSld>
  <p:clrMapOvr>
    <a:masterClrMapping/>
  </p:clrMapOvr>
  <mc:AlternateContent xmlns:mc="http://schemas.openxmlformats.org/markup-compatibility/2006" xmlns:p14="http://schemas.microsoft.com/office/powerpoint/2010/main">
    <mc:Choice Requires="p14">
      <p:transition spd="slow" p14:dur="2000" advTm="51136"/>
    </mc:Choice>
    <mc:Fallback xmlns="">
      <p:transition spd="slow" advTm="51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C857B-7BD4-8F12-A8D1-AE8E3B73A5DC}"/>
              </a:ext>
            </a:extLst>
          </p:cNvPr>
          <p:cNvSpPr>
            <a:spLocks noGrp="1"/>
          </p:cNvSpPr>
          <p:nvPr>
            <p:ph type="title"/>
          </p:nvPr>
        </p:nvSpPr>
        <p:spPr/>
        <p:txBody>
          <a:bodyPr/>
          <a:lstStyle/>
          <a:p>
            <a:r>
              <a:rPr lang="en-US" dirty="0"/>
              <a:t>Sepsis</a:t>
            </a:r>
          </a:p>
        </p:txBody>
      </p:sp>
      <p:sp>
        <p:nvSpPr>
          <p:cNvPr id="3" name="Content Placeholder 2">
            <a:extLst>
              <a:ext uri="{FF2B5EF4-FFF2-40B4-BE49-F238E27FC236}">
                <a16:creationId xmlns:a16="http://schemas.microsoft.com/office/drawing/2014/main" id="{9E9F48A7-554C-3F81-36DD-081D65B869FB}"/>
              </a:ext>
            </a:extLst>
          </p:cNvPr>
          <p:cNvSpPr>
            <a:spLocks noGrp="1"/>
          </p:cNvSpPr>
          <p:nvPr>
            <p:ph idx="1"/>
          </p:nvPr>
        </p:nvSpPr>
        <p:spPr/>
        <p:txBody>
          <a:bodyPr/>
          <a:lstStyle/>
          <a:p>
            <a:r>
              <a:rPr lang="en-US" dirty="0"/>
              <a:t>14.I.1:  Wording altered to match initiating higher level of care at the EMT level</a:t>
            </a:r>
          </a:p>
          <a:p>
            <a:endParaRPr lang="en-US" dirty="0"/>
          </a:p>
        </p:txBody>
      </p:sp>
      <p:pic>
        <p:nvPicPr>
          <p:cNvPr id="6" name="Audio 5">
            <a:extLst>
              <a:ext uri="{FF2B5EF4-FFF2-40B4-BE49-F238E27FC236}">
                <a16:creationId xmlns:a16="http://schemas.microsoft.com/office/drawing/2014/main" id="{F7A37C19-FFAD-DF78-E669-70B72C2AF8A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38686892"/>
      </p:ext>
    </p:extLst>
  </p:cSld>
  <p:clrMapOvr>
    <a:masterClrMapping/>
  </p:clrMapOvr>
  <mc:AlternateContent xmlns:mc="http://schemas.openxmlformats.org/markup-compatibility/2006" xmlns:p14="http://schemas.microsoft.com/office/powerpoint/2010/main">
    <mc:Choice Requires="p14">
      <p:transition spd="slow" p14:dur="2000" advTm="14826"/>
    </mc:Choice>
    <mc:Fallback xmlns="">
      <p:transition spd="slow" advTm="148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55FA4-63E4-4EA8-9CAA-AA8106E00766}"/>
              </a:ext>
            </a:extLst>
          </p:cNvPr>
          <p:cNvSpPr>
            <a:spLocks noGrp="1"/>
          </p:cNvSpPr>
          <p:nvPr>
            <p:ph type="title"/>
          </p:nvPr>
        </p:nvSpPr>
        <p:spPr/>
        <p:txBody>
          <a:bodyPr/>
          <a:lstStyle/>
          <a:p>
            <a:r>
              <a:rPr lang="en-US" dirty="0"/>
              <a:t>12-Lead EKGs for Respiratory Patients</a:t>
            </a:r>
          </a:p>
        </p:txBody>
      </p:sp>
      <p:sp>
        <p:nvSpPr>
          <p:cNvPr id="3" name="Content Placeholder 2">
            <a:extLst>
              <a:ext uri="{FF2B5EF4-FFF2-40B4-BE49-F238E27FC236}">
                <a16:creationId xmlns:a16="http://schemas.microsoft.com/office/drawing/2014/main" id="{904DD6EB-7182-B1ED-8F50-C70A9FCD5107}"/>
              </a:ext>
            </a:extLst>
          </p:cNvPr>
          <p:cNvSpPr>
            <a:spLocks noGrp="1"/>
          </p:cNvSpPr>
          <p:nvPr>
            <p:ph idx="1"/>
          </p:nvPr>
        </p:nvSpPr>
        <p:spPr/>
        <p:txBody>
          <a:bodyPr/>
          <a:lstStyle/>
          <a:p>
            <a:r>
              <a:rPr lang="en-US" dirty="0"/>
              <a:t>15.G:  EMT level: obtain 12-lead EKG and transmit to receiving hospital if capabilities exist and when time permits </a:t>
            </a:r>
          </a:p>
          <a:p>
            <a:pPr marL="457200" indent="-457200">
              <a:buFont typeface="Arial" panose="020B0604020202020204" pitchFamily="34" charset="0"/>
              <a:buChar char="•"/>
            </a:pPr>
            <a:r>
              <a:rPr lang="en-US" dirty="0"/>
              <a:t>Dyspnea may be the primary presenting symptom for an acute STEMI.</a:t>
            </a:r>
          </a:p>
        </p:txBody>
      </p:sp>
      <p:pic>
        <p:nvPicPr>
          <p:cNvPr id="16" name="Audio 15">
            <a:extLst>
              <a:ext uri="{FF2B5EF4-FFF2-40B4-BE49-F238E27FC236}">
                <a16:creationId xmlns:a16="http://schemas.microsoft.com/office/drawing/2014/main" id="{5D5B534B-B7F2-3019-782C-85B00E1FB5A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62065734"/>
      </p:ext>
    </p:extLst>
  </p:cSld>
  <p:clrMapOvr>
    <a:masterClrMapping/>
  </p:clrMapOvr>
  <mc:AlternateContent xmlns:mc="http://schemas.openxmlformats.org/markup-compatibility/2006" xmlns:p14="http://schemas.microsoft.com/office/powerpoint/2010/main">
    <mc:Choice Requires="p14">
      <p:transition spd="slow" p14:dur="2000" advTm="37344"/>
    </mc:Choice>
    <mc:Fallback xmlns="">
      <p:transition spd="slow" advTm="37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CEA77-290A-88F5-77CC-30EAC7500877}"/>
              </a:ext>
            </a:extLst>
          </p:cNvPr>
          <p:cNvSpPr>
            <a:spLocks noGrp="1"/>
          </p:cNvSpPr>
          <p:nvPr>
            <p:ph type="title"/>
          </p:nvPr>
        </p:nvSpPr>
        <p:spPr/>
        <p:txBody>
          <a:bodyPr/>
          <a:lstStyle/>
          <a:p>
            <a:r>
              <a:rPr lang="en-US" dirty="0"/>
              <a:t>Hyperglycemia Updates</a:t>
            </a:r>
          </a:p>
        </p:txBody>
      </p:sp>
      <p:sp>
        <p:nvSpPr>
          <p:cNvPr id="3" name="Content Placeholder 2">
            <a:extLst>
              <a:ext uri="{FF2B5EF4-FFF2-40B4-BE49-F238E27FC236}">
                <a16:creationId xmlns:a16="http://schemas.microsoft.com/office/drawing/2014/main" id="{6FB32CAA-EF32-A4B4-4A92-2DE06F86F33E}"/>
              </a:ext>
            </a:extLst>
          </p:cNvPr>
          <p:cNvSpPr>
            <a:spLocks noGrp="1"/>
          </p:cNvSpPr>
          <p:nvPr>
            <p:ph idx="1"/>
          </p:nvPr>
        </p:nvSpPr>
        <p:spPr/>
        <p:txBody>
          <a:bodyPr/>
          <a:lstStyle/>
          <a:p>
            <a:r>
              <a:rPr lang="en-US" dirty="0"/>
              <a:t>14.A.2:  Treatment of hyperglycemia will initiate if blood glucose is higher than 350 mg/dL (previously 250mg/dL) WITH SYMPTOMS (polyuria, polydipsia, polyphagia, signs of dehydration)</a:t>
            </a:r>
          </a:p>
          <a:p>
            <a:pPr marL="457200" indent="-457200">
              <a:buFont typeface="Arial" panose="020B0604020202020204" pitchFamily="34" charset="0"/>
              <a:buChar char="•"/>
            </a:pPr>
            <a:r>
              <a:rPr lang="en-US" dirty="0"/>
              <a:t>Avoid IVF in patients with known </a:t>
            </a:r>
            <a:r>
              <a:rPr lang="en-US" dirty="0" err="1"/>
              <a:t>hx</a:t>
            </a:r>
            <a:r>
              <a:rPr lang="en-US" dirty="0"/>
              <a:t> of CKD</a:t>
            </a:r>
          </a:p>
          <a:p>
            <a:pPr marL="457200" indent="-457200">
              <a:buFont typeface="Arial" panose="020B0604020202020204" pitchFamily="34" charset="0"/>
              <a:buChar char="•"/>
            </a:pPr>
            <a:r>
              <a:rPr lang="en-US" dirty="0"/>
              <a:t>Monitor closely for signs of volume overload (dyspnea/pulmonary edema, </a:t>
            </a:r>
            <a:r>
              <a:rPr lang="en-US" dirty="0" err="1"/>
              <a:t>etc</a:t>
            </a:r>
            <a:r>
              <a:rPr lang="en-US" dirty="0"/>
              <a:t>)</a:t>
            </a:r>
          </a:p>
        </p:txBody>
      </p:sp>
      <p:pic>
        <p:nvPicPr>
          <p:cNvPr id="6" name="Audio 5">
            <a:extLst>
              <a:ext uri="{FF2B5EF4-FFF2-40B4-BE49-F238E27FC236}">
                <a16:creationId xmlns:a16="http://schemas.microsoft.com/office/drawing/2014/main" id="{1842C94A-782E-61EA-D915-675F3ACADEE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2302871"/>
      </p:ext>
    </p:extLst>
  </p:cSld>
  <p:clrMapOvr>
    <a:masterClrMapping/>
  </p:clrMapOvr>
  <mc:AlternateContent xmlns:mc="http://schemas.openxmlformats.org/markup-compatibility/2006" xmlns:p14="http://schemas.microsoft.com/office/powerpoint/2010/main">
    <mc:Choice Requires="p14">
      <p:transition spd="slow" p14:dur="2000" advTm="37194"/>
    </mc:Choice>
    <mc:Fallback xmlns="">
      <p:transition spd="slow" advTm="37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65D88-33B6-4D2B-E04E-2859F8AE44C9}"/>
              </a:ext>
            </a:extLst>
          </p:cNvPr>
          <p:cNvSpPr>
            <a:spLocks noGrp="1"/>
          </p:cNvSpPr>
          <p:nvPr>
            <p:ph type="title"/>
          </p:nvPr>
        </p:nvSpPr>
        <p:spPr/>
        <p:txBody>
          <a:bodyPr/>
          <a:lstStyle/>
          <a:p>
            <a:r>
              <a:rPr lang="en-US" dirty="0"/>
              <a:t>Heat-Relate Emergencies</a:t>
            </a:r>
          </a:p>
        </p:txBody>
      </p:sp>
      <p:sp>
        <p:nvSpPr>
          <p:cNvPr id="3" name="Content Placeholder 2">
            <a:extLst>
              <a:ext uri="{FF2B5EF4-FFF2-40B4-BE49-F238E27FC236}">
                <a16:creationId xmlns:a16="http://schemas.microsoft.com/office/drawing/2014/main" id="{82B7F8BC-737D-E7C7-5267-8FA05C0420B8}"/>
              </a:ext>
            </a:extLst>
          </p:cNvPr>
          <p:cNvSpPr>
            <a:spLocks noGrp="1"/>
          </p:cNvSpPr>
          <p:nvPr>
            <p:ph idx="1"/>
          </p:nvPr>
        </p:nvSpPr>
        <p:spPr/>
        <p:txBody>
          <a:bodyPr/>
          <a:lstStyle/>
          <a:p>
            <a:r>
              <a:rPr lang="en-US" dirty="0"/>
              <a:t>15.C.2</a:t>
            </a:r>
          </a:p>
          <a:p>
            <a:r>
              <a:rPr lang="en-US" dirty="0"/>
              <a:t>Wording change:  “</a:t>
            </a:r>
            <a:r>
              <a:rPr lang="en-US" i="1" dirty="0"/>
              <a:t>Rapid, shallow breathing</a:t>
            </a:r>
            <a:r>
              <a:rPr lang="en-US" dirty="0"/>
              <a:t>” is now “</a:t>
            </a:r>
            <a:r>
              <a:rPr lang="en-US" i="1" dirty="0"/>
              <a:t>rapid and often shallow.</a:t>
            </a:r>
            <a:r>
              <a:rPr lang="en-US" dirty="0"/>
              <a:t>”</a:t>
            </a:r>
          </a:p>
        </p:txBody>
      </p:sp>
      <p:pic>
        <p:nvPicPr>
          <p:cNvPr id="6" name="Audio 5">
            <a:extLst>
              <a:ext uri="{FF2B5EF4-FFF2-40B4-BE49-F238E27FC236}">
                <a16:creationId xmlns:a16="http://schemas.microsoft.com/office/drawing/2014/main" id="{C92C28FC-95B4-485C-A30E-B957C18D005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424244489"/>
      </p:ext>
    </p:extLst>
  </p:cSld>
  <p:clrMapOvr>
    <a:masterClrMapping/>
  </p:clrMapOvr>
  <mc:AlternateContent xmlns:mc="http://schemas.openxmlformats.org/markup-compatibility/2006" xmlns:p14="http://schemas.microsoft.com/office/powerpoint/2010/main">
    <mc:Choice Requires="p14">
      <p:transition spd="slow" p14:dur="2000" advTm="14762"/>
    </mc:Choice>
    <mc:Fallback xmlns="">
      <p:transition spd="slow" advTm="14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1E0FD-1286-E2FA-AFAC-4B50B208A1C6}"/>
              </a:ext>
            </a:extLst>
          </p:cNvPr>
          <p:cNvSpPr>
            <a:spLocks noGrp="1"/>
          </p:cNvSpPr>
          <p:nvPr>
            <p:ph type="title"/>
          </p:nvPr>
        </p:nvSpPr>
        <p:spPr/>
        <p:txBody>
          <a:bodyPr/>
          <a:lstStyle/>
          <a:p>
            <a:r>
              <a:rPr lang="en-US" dirty="0"/>
              <a:t>Physical Restraints</a:t>
            </a:r>
          </a:p>
        </p:txBody>
      </p:sp>
      <p:sp>
        <p:nvSpPr>
          <p:cNvPr id="3" name="Content Placeholder 2">
            <a:extLst>
              <a:ext uri="{FF2B5EF4-FFF2-40B4-BE49-F238E27FC236}">
                <a16:creationId xmlns:a16="http://schemas.microsoft.com/office/drawing/2014/main" id="{B47728A7-BD3F-4DC7-F8EE-D1E941575283}"/>
              </a:ext>
            </a:extLst>
          </p:cNvPr>
          <p:cNvSpPr>
            <a:spLocks noGrp="1"/>
          </p:cNvSpPr>
          <p:nvPr>
            <p:ph idx="1"/>
          </p:nvPr>
        </p:nvSpPr>
        <p:spPr/>
        <p:txBody>
          <a:bodyPr/>
          <a:lstStyle/>
          <a:p>
            <a:r>
              <a:rPr lang="en-US" dirty="0"/>
              <a:t>18.E.2:  Physical restraints should be placed following chemical restraints when able.</a:t>
            </a:r>
          </a:p>
          <a:p>
            <a:endParaRPr lang="en-US" dirty="0"/>
          </a:p>
        </p:txBody>
      </p:sp>
      <p:pic>
        <p:nvPicPr>
          <p:cNvPr id="6" name="Audio 5">
            <a:extLst>
              <a:ext uri="{FF2B5EF4-FFF2-40B4-BE49-F238E27FC236}">
                <a16:creationId xmlns:a16="http://schemas.microsoft.com/office/drawing/2014/main" id="{AB9C5E64-8D9F-C2FE-5297-1D44E9600FF4}"/>
              </a:ext>
            </a:extLst>
          </p:cNvPr>
          <p:cNvPicPr>
            <a:picLocks noChangeAspect="1"/>
          </p:cNvPicPr>
          <p:nvPr>
            <a:audioFile r:link="rId1"/>
            <p:extLst>
              <p:ext uri="{DAA4B4D4-6D71-4841-9C94-3DE7FCFB9230}">
                <p14:media xmlns:p14="http://schemas.microsoft.com/office/powerpoint/2010/main" r:embed="rId2">
                  <p14:trim end="29345"/>
                </p14:media>
              </p:ext>
            </p:extLst>
          </p:nvPr>
        </p:nvPicPr>
        <p:blipFill>
          <a:blip r:embed="rId5"/>
          <a:stretch>
            <a:fillRect/>
          </a:stretch>
        </p:blipFill>
        <p:spPr>
          <a:xfrm>
            <a:off x="9537700" y="5770563"/>
            <a:ext cx="812800" cy="812800"/>
          </a:xfrm>
          <a:prstGeom prst="rect">
            <a:avLst/>
          </a:prstGeom>
        </p:spPr>
      </p:pic>
    </p:spTree>
    <p:extLst>
      <p:ext uri="{BB962C8B-B14F-4D97-AF65-F5344CB8AC3E}">
        <p14:creationId xmlns:p14="http://schemas.microsoft.com/office/powerpoint/2010/main" val="521598534"/>
      </p:ext>
    </p:extLst>
  </p:cSld>
  <p:clrMapOvr>
    <a:masterClrMapping/>
  </p:clrMapOvr>
  <mc:AlternateContent xmlns:mc="http://schemas.openxmlformats.org/markup-compatibility/2006" xmlns:p14="http://schemas.microsoft.com/office/powerpoint/2010/main">
    <mc:Choice Requires="p14">
      <p:transition spd="slow" p14:dur="2000" advTm="60618"/>
    </mc:Choice>
    <mc:Fallback xmlns="">
      <p:transition spd="slow" advTm="60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1E0FD-1286-E2FA-AFAC-4B50B208A1C6}"/>
              </a:ext>
            </a:extLst>
          </p:cNvPr>
          <p:cNvSpPr>
            <a:spLocks noGrp="1"/>
          </p:cNvSpPr>
          <p:nvPr>
            <p:ph type="title"/>
          </p:nvPr>
        </p:nvSpPr>
        <p:spPr/>
        <p:txBody>
          <a:bodyPr/>
          <a:lstStyle/>
          <a:p>
            <a:r>
              <a:rPr lang="en-US" dirty="0"/>
              <a:t>Physical Restraints</a:t>
            </a:r>
          </a:p>
        </p:txBody>
      </p:sp>
      <p:sp>
        <p:nvSpPr>
          <p:cNvPr id="3" name="Content Placeholder 2">
            <a:extLst>
              <a:ext uri="{FF2B5EF4-FFF2-40B4-BE49-F238E27FC236}">
                <a16:creationId xmlns:a16="http://schemas.microsoft.com/office/drawing/2014/main" id="{B47728A7-BD3F-4DC7-F8EE-D1E941575283}"/>
              </a:ext>
            </a:extLst>
          </p:cNvPr>
          <p:cNvSpPr>
            <a:spLocks noGrp="1"/>
          </p:cNvSpPr>
          <p:nvPr>
            <p:ph idx="1"/>
          </p:nvPr>
        </p:nvSpPr>
        <p:spPr/>
        <p:txBody>
          <a:bodyPr/>
          <a:lstStyle/>
          <a:p>
            <a:r>
              <a:rPr lang="en-US" dirty="0"/>
              <a:t>18:E.2:  Ketamine should not be used in patients with a history of schizophrenia or with active auditory/visual hallucinations.</a:t>
            </a:r>
          </a:p>
          <a:p>
            <a:endParaRPr lang="en-US" dirty="0"/>
          </a:p>
        </p:txBody>
      </p:sp>
      <p:pic>
        <p:nvPicPr>
          <p:cNvPr id="4" name="Audio 5">
            <a:extLst>
              <a:ext uri="{FF2B5EF4-FFF2-40B4-BE49-F238E27FC236}">
                <a16:creationId xmlns:a16="http://schemas.microsoft.com/office/drawing/2014/main" id="{4B2B517B-FE14-4D7B-0667-3C2EDE7F7076}"/>
              </a:ext>
            </a:extLst>
          </p:cNvPr>
          <p:cNvPicPr>
            <a:picLocks noChangeAspect="1"/>
          </p:cNvPicPr>
          <p:nvPr>
            <a:audioFile r:link="rId1"/>
            <p:extLst>
              <p:ext uri="{DAA4B4D4-6D71-4841-9C94-3DE7FCFB9230}">
                <p14:media xmlns:p14="http://schemas.microsoft.com/office/powerpoint/2010/main" r:embed="rId2">
                  <p14:trim st="37527"/>
                </p14:media>
              </p:ext>
            </p:extLst>
          </p:nvPr>
        </p:nvPicPr>
        <p:blipFill>
          <a:blip r:embed="rId5"/>
          <a:stretch>
            <a:fillRect/>
          </a:stretch>
        </p:blipFill>
        <p:spPr>
          <a:xfrm>
            <a:off x="10947400" y="5770563"/>
            <a:ext cx="812800" cy="812800"/>
          </a:xfrm>
          <a:prstGeom prst="rect">
            <a:avLst/>
          </a:prstGeom>
        </p:spPr>
      </p:pic>
    </p:spTree>
    <p:extLst>
      <p:ext uri="{BB962C8B-B14F-4D97-AF65-F5344CB8AC3E}">
        <p14:creationId xmlns:p14="http://schemas.microsoft.com/office/powerpoint/2010/main" val="1121108678"/>
      </p:ext>
    </p:extLst>
  </p:cSld>
  <p:clrMapOvr>
    <a:masterClrMapping/>
  </p:clrMapOvr>
  <mc:AlternateContent xmlns:mc="http://schemas.openxmlformats.org/markup-compatibility/2006" xmlns:p14="http://schemas.microsoft.com/office/powerpoint/2010/main">
    <mc:Choice Requires="p14">
      <p:transition spd="slow" p14:dur="2000" advTm="60618"/>
    </mc:Choice>
    <mc:Fallback xmlns="">
      <p:transition spd="slow" advTm="60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1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B89D1-4DA9-8682-C230-7772AA1725DF}"/>
              </a:ext>
            </a:extLst>
          </p:cNvPr>
          <p:cNvSpPr>
            <a:spLocks noGrp="1"/>
          </p:cNvSpPr>
          <p:nvPr>
            <p:ph type="title"/>
          </p:nvPr>
        </p:nvSpPr>
        <p:spPr/>
        <p:txBody>
          <a:bodyPr/>
          <a:lstStyle/>
          <a:p>
            <a:r>
              <a:rPr lang="en-US" dirty="0"/>
              <a:t>Education</a:t>
            </a:r>
          </a:p>
        </p:txBody>
      </p:sp>
      <p:sp>
        <p:nvSpPr>
          <p:cNvPr id="3" name="Content Placeholder 2">
            <a:extLst>
              <a:ext uri="{FF2B5EF4-FFF2-40B4-BE49-F238E27FC236}">
                <a16:creationId xmlns:a16="http://schemas.microsoft.com/office/drawing/2014/main" id="{00C1F76C-5D64-0F29-BB54-CF9494D3B424}"/>
              </a:ext>
            </a:extLst>
          </p:cNvPr>
          <p:cNvSpPr>
            <a:spLocks noGrp="1"/>
          </p:cNvSpPr>
          <p:nvPr>
            <p:ph idx="1"/>
          </p:nvPr>
        </p:nvSpPr>
        <p:spPr/>
        <p:txBody>
          <a:bodyPr/>
          <a:lstStyle/>
          <a:p>
            <a:r>
              <a:rPr lang="en-US" dirty="0"/>
              <a:t>Agencies are not to advertise classes until the class is approved by IDPH</a:t>
            </a:r>
          </a:p>
          <a:p>
            <a:r>
              <a:rPr lang="en-US" dirty="0"/>
              <a:t>	All EMS Licensure courses</a:t>
            </a:r>
          </a:p>
        </p:txBody>
      </p:sp>
      <p:pic>
        <p:nvPicPr>
          <p:cNvPr id="6" name="Audio 5">
            <a:extLst>
              <a:ext uri="{FF2B5EF4-FFF2-40B4-BE49-F238E27FC236}">
                <a16:creationId xmlns:a16="http://schemas.microsoft.com/office/drawing/2014/main" id="{6044C2E1-A9DE-5526-FD6A-A799907C2474}"/>
              </a:ext>
            </a:extLst>
          </p:cNvPr>
          <p:cNvPicPr>
            <a:picLocks noChangeAspect="1"/>
          </p:cNvPicPr>
          <p:nvPr>
            <a:audioFile r:link="rId1"/>
            <p:extLst>
              <p:ext uri="{DAA4B4D4-6D71-4841-9C94-3DE7FCFB9230}">
                <p14:media xmlns:p14="http://schemas.microsoft.com/office/powerpoint/2010/main" r:embed="rId2">
                  <p14:trim end="6485"/>
                </p14:media>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93304691"/>
      </p:ext>
    </p:extLst>
  </p:cSld>
  <p:clrMapOvr>
    <a:masterClrMapping/>
  </p:clrMapOvr>
  <mc:AlternateContent xmlns:mc="http://schemas.openxmlformats.org/markup-compatibility/2006" xmlns:p14="http://schemas.microsoft.com/office/powerpoint/2010/main">
    <mc:Choice Requires="p14">
      <p:transition spd="slow" p14:dur="2000" advTm="19530"/>
    </mc:Choice>
    <mc:Fallback xmlns="">
      <p:transition spd="slow" advTm="19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D8F9-713C-E84E-4D62-3CB7FD6515E1}"/>
              </a:ext>
            </a:extLst>
          </p:cNvPr>
          <p:cNvSpPr>
            <a:spLocks noGrp="1"/>
          </p:cNvSpPr>
          <p:nvPr>
            <p:ph type="title"/>
          </p:nvPr>
        </p:nvSpPr>
        <p:spPr/>
        <p:txBody>
          <a:bodyPr/>
          <a:lstStyle/>
          <a:p>
            <a:r>
              <a:rPr lang="en-US" dirty="0"/>
              <a:t>Destination Criteria</a:t>
            </a:r>
          </a:p>
        </p:txBody>
      </p:sp>
      <p:sp>
        <p:nvSpPr>
          <p:cNvPr id="3" name="Content Placeholder 2">
            <a:extLst>
              <a:ext uri="{FF2B5EF4-FFF2-40B4-BE49-F238E27FC236}">
                <a16:creationId xmlns:a16="http://schemas.microsoft.com/office/drawing/2014/main" id="{938DD3CF-6019-6AA0-3710-25A718D9C95E}"/>
              </a:ext>
            </a:extLst>
          </p:cNvPr>
          <p:cNvSpPr>
            <a:spLocks noGrp="1"/>
          </p:cNvSpPr>
          <p:nvPr>
            <p:ph idx="1"/>
          </p:nvPr>
        </p:nvSpPr>
        <p:spPr/>
        <p:txBody>
          <a:bodyPr/>
          <a:lstStyle/>
          <a:p>
            <a:r>
              <a:rPr lang="en-US" dirty="0"/>
              <a:t>Ebola:  OSF Peoria is no longer an Ebola center, no current centers within the local area.</a:t>
            </a:r>
          </a:p>
        </p:txBody>
      </p:sp>
      <p:pic>
        <p:nvPicPr>
          <p:cNvPr id="6" name="Audio 5">
            <a:extLst>
              <a:ext uri="{FF2B5EF4-FFF2-40B4-BE49-F238E27FC236}">
                <a16:creationId xmlns:a16="http://schemas.microsoft.com/office/drawing/2014/main" id="{BEC01B64-94DC-5DAA-4A75-72D73F90B2F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52201017"/>
      </p:ext>
    </p:extLst>
  </p:cSld>
  <p:clrMapOvr>
    <a:masterClrMapping/>
  </p:clrMapOvr>
  <mc:AlternateContent xmlns:mc="http://schemas.openxmlformats.org/markup-compatibility/2006" xmlns:p14="http://schemas.microsoft.com/office/powerpoint/2010/main">
    <mc:Choice Requires="p14">
      <p:transition spd="slow" p14:dur="2000" advTm="18016"/>
    </mc:Choice>
    <mc:Fallback xmlns="">
      <p:transition spd="slow" advTm="180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62C4C-E9CF-BD88-50E5-ABE85323B0D2}"/>
              </a:ext>
            </a:extLst>
          </p:cNvPr>
          <p:cNvSpPr>
            <a:spLocks noGrp="1"/>
          </p:cNvSpPr>
          <p:nvPr>
            <p:ph type="title"/>
          </p:nvPr>
        </p:nvSpPr>
        <p:spPr/>
        <p:txBody>
          <a:bodyPr/>
          <a:lstStyle/>
          <a:p>
            <a:r>
              <a:rPr lang="en-US" dirty="0" err="1"/>
              <a:t>Misc</a:t>
            </a:r>
            <a:endParaRPr lang="en-US" dirty="0"/>
          </a:p>
        </p:txBody>
      </p:sp>
      <p:sp>
        <p:nvSpPr>
          <p:cNvPr id="3" name="Content Placeholder 2">
            <a:extLst>
              <a:ext uri="{FF2B5EF4-FFF2-40B4-BE49-F238E27FC236}">
                <a16:creationId xmlns:a16="http://schemas.microsoft.com/office/drawing/2014/main" id="{A0D42045-0D97-7A86-CF08-EEFC286DA60C}"/>
              </a:ext>
            </a:extLst>
          </p:cNvPr>
          <p:cNvSpPr>
            <a:spLocks noGrp="1"/>
          </p:cNvSpPr>
          <p:nvPr>
            <p:ph idx="1"/>
          </p:nvPr>
        </p:nvSpPr>
        <p:spPr/>
        <p:txBody>
          <a:bodyPr/>
          <a:lstStyle/>
          <a:p>
            <a:r>
              <a:rPr lang="en-US" dirty="0"/>
              <a:t>Supply List: Changed from EMT-I to AEMT</a:t>
            </a:r>
          </a:p>
          <a:p>
            <a:r>
              <a:rPr lang="en-US" dirty="0"/>
              <a:t>Medication refill request form changed for Aspirin:</a:t>
            </a:r>
          </a:p>
          <a:p>
            <a:r>
              <a:rPr lang="en-US" dirty="0"/>
              <a:t>	“Aspirin 81 mg chewable”</a:t>
            </a:r>
          </a:p>
          <a:p>
            <a:r>
              <a:rPr lang="en-US" dirty="0"/>
              <a:t>Page number and table of contents added to Appendix section</a:t>
            </a:r>
          </a:p>
        </p:txBody>
      </p:sp>
      <p:pic>
        <p:nvPicPr>
          <p:cNvPr id="10" name="Audio 9">
            <a:extLst>
              <a:ext uri="{FF2B5EF4-FFF2-40B4-BE49-F238E27FC236}">
                <a16:creationId xmlns:a16="http://schemas.microsoft.com/office/drawing/2014/main" id="{4C2752C2-33F6-BDC4-A8B0-353B4567323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28672662"/>
      </p:ext>
    </p:extLst>
  </p:cSld>
  <p:clrMapOvr>
    <a:masterClrMapping/>
  </p:clrMapOvr>
  <mc:AlternateContent xmlns:mc="http://schemas.openxmlformats.org/markup-compatibility/2006" xmlns:p14="http://schemas.microsoft.com/office/powerpoint/2010/main">
    <mc:Choice Requires="p14">
      <p:transition spd="slow" p14:dur="2000" advTm="35249"/>
    </mc:Choice>
    <mc:Fallback xmlns="">
      <p:transition spd="slow" advTm="352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Office Theme">
  <a:themeElements>
    <a:clrScheme name="Memorial Health">
      <a:dk1>
        <a:srgbClr val="3A3838"/>
      </a:dk1>
      <a:lt1>
        <a:sysClr val="window" lastClr="FFFFFF"/>
      </a:lt1>
      <a:dk2>
        <a:srgbClr val="00284F"/>
      </a:dk2>
      <a:lt2>
        <a:srgbClr val="FFFFFF"/>
      </a:lt2>
      <a:accent1>
        <a:srgbClr val="D9D9D9"/>
      </a:accent1>
      <a:accent2>
        <a:srgbClr val="6EAFCC"/>
      </a:accent2>
      <a:accent3>
        <a:srgbClr val="79B848"/>
      </a:accent3>
      <a:accent4>
        <a:srgbClr val="F9B746"/>
      </a:accent4>
      <a:accent5>
        <a:srgbClr val="DE2414"/>
      </a:accent5>
      <a:accent6>
        <a:srgbClr val="F2F2F2"/>
      </a:accent6>
      <a:hlink>
        <a:srgbClr val="D8D8D8"/>
      </a:hlink>
      <a:folHlink>
        <a:srgbClr val="BFBFBF"/>
      </a:folHlink>
    </a:clrScheme>
    <a:fontScheme name="Memorial Health">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 option 1 [MH]" id="{B6CE09B3-1E8F-430B-9FFE-B1F9E5940BFE}" vid="{E7567FC7-5FD3-4148-90DA-71DD0B07EAB5}"/>
    </a:ext>
  </a:extLst>
</a:theme>
</file>

<file path=ppt/theme/theme2.xml><?xml version="1.0" encoding="utf-8"?>
<a:theme xmlns:a="http://schemas.openxmlformats.org/drawingml/2006/main" name="1_Office Theme">
  <a:themeElements>
    <a:clrScheme name="Memorial Health">
      <a:dk1>
        <a:srgbClr val="3A3838"/>
      </a:dk1>
      <a:lt1>
        <a:sysClr val="window" lastClr="FFFFFF"/>
      </a:lt1>
      <a:dk2>
        <a:srgbClr val="00284F"/>
      </a:dk2>
      <a:lt2>
        <a:srgbClr val="FFFFFF"/>
      </a:lt2>
      <a:accent1>
        <a:srgbClr val="D9D9D9"/>
      </a:accent1>
      <a:accent2>
        <a:srgbClr val="6EAFCC"/>
      </a:accent2>
      <a:accent3>
        <a:srgbClr val="79B848"/>
      </a:accent3>
      <a:accent4>
        <a:srgbClr val="F9B746"/>
      </a:accent4>
      <a:accent5>
        <a:srgbClr val="DE2414"/>
      </a:accent5>
      <a:accent6>
        <a:srgbClr val="F2F2F2"/>
      </a:accent6>
      <a:hlink>
        <a:srgbClr val="D8D8D8"/>
      </a:hlink>
      <a:folHlink>
        <a:srgbClr val="BFBFBF"/>
      </a:folHlink>
    </a:clrScheme>
    <a:fontScheme name="Memorial Health">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 option 1 [MH]" id="{B6CE09B3-1E8F-430B-9FFE-B1F9E5940BFE}" vid="{4D43FC1D-BFC9-4089-A1E9-4CE776ED8460}"/>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 option 1 [MH]" id="{B6CE09B3-1E8F-430B-9FFE-B1F9E5940BFE}" vid="{1FE49F74-564C-40D3-B931-979353CDBA1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 template - option 1 [MH]</Template>
  <TotalTime>163</TotalTime>
  <Words>559</Words>
  <Application>Microsoft Office PowerPoint</Application>
  <PresentationFormat>Widescreen</PresentationFormat>
  <Paragraphs>49</Paragraphs>
  <Slides>14</Slides>
  <Notes>4</Notes>
  <HiddenSlides>0</HiddenSlides>
  <MMClips>14</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14</vt:i4>
      </vt:variant>
    </vt:vector>
  </HeadingPairs>
  <TitlesOfParts>
    <vt:vector size="19" baseType="lpstr">
      <vt:lpstr>Aptos</vt:lpstr>
      <vt:lpstr>Arial</vt:lpstr>
      <vt:lpstr>Office Theme</vt:lpstr>
      <vt:lpstr>1_Office Theme</vt:lpstr>
      <vt:lpstr>Custom Design</vt:lpstr>
      <vt:lpstr>Fall 2026 Protocol Updates</vt:lpstr>
      <vt:lpstr>Objectives</vt:lpstr>
      <vt:lpstr>Cardiac Arrest</vt:lpstr>
      <vt:lpstr>BLS Transports with IVs</vt:lpstr>
      <vt:lpstr>IV Pumps</vt:lpstr>
      <vt:lpstr>Sepsis</vt:lpstr>
      <vt:lpstr>12-Lead EKGs for Respiratory Patients</vt:lpstr>
      <vt:lpstr>Hyperglycemia Updates</vt:lpstr>
      <vt:lpstr>Heat-Relate Emergencies</vt:lpstr>
      <vt:lpstr>Physical Restraints</vt:lpstr>
      <vt:lpstr>Physical Restraints</vt:lpstr>
      <vt:lpstr>Education</vt:lpstr>
      <vt:lpstr>Destination Criteria</vt:lpstr>
      <vt:lpstr>Misc</vt:lpstr>
    </vt:vector>
  </TitlesOfParts>
  <Company>Memorial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Hart, James</dc:creator>
  <cp:lastModifiedBy>Krueger, Zachariah</cp:lastModifiedBy>
  <cp:revision>6</cp:revision>
  <dcterms:created xsi:type="dcterms:W3CDTF">2026-10-02T15:00:43Z</dcterms:created>
  <dcterms:modified xsi:type="dcterms:W3CDTF">2026-10-13T18:16:34Z</dcterms:modified>
</cp:coreProperties>
</file>